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A1"/>
    <a:srgbClr val="5D5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C34B5D-00E3-4A30-9C59-6D3DFD64E0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92186E-CC94-46BD-A807-6A08C96C4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3C0A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B70538-BA53-4CD0-97F8-B44AFBD04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67A91-873F-478A-8EF5-405848C9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1DF596-BF88-42C4-B960-9A92C17D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8A126E-00E5-4968-AC42-C4DE0C8C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1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F815B-B44F-47B4-901F-025E49B9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43B770-02DD-480E-9FD9-D4B386CD40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F5EED-E8AB-4A30-BD95-E42B2FEE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60E965-2160-40BD-B2B8-24DA6818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37CD69-358C-49BD-8834-388B8E5B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78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D4A6D39-4C83-4F3E-96B0-9FFAA07130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F3A3A5-56B6-4C92-A4A5-B5C226737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9DEBEA-95F6-41D7-83F5-74929AC5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44FA9-F5BA-4F9C-A34F-2CCD58D6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49DAF8-2A81-40EE-A118-F4ABCB12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8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3DE1F-5E23-42E8-B11D-D998FC21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853DEA-3A92-43A7-B4E9-93C1E8C0D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BE769A-42A8-4489-AA04-33A026DE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861C30-513A-4101-8EC0-D0FF0E7E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819FB-7EA0-49DD-BA40-6B6F726D1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53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FF299-3EFE-4014-81B2-1F936ABAE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274686-7D3D-4EB7-9F9F-CA146177B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362186-A6A1-44BD-A95D-4A545C80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DD3E10-922E-4BBD-A072-F718BD42A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3AF5A7C-186E-4BA2-AF4F-4E42448E9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43FE9-BE03-48AE-94EC-AD97A2D6D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47E85-8F93-47FE-9FFF-902811F73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E8D212-411D-45E6-AA54-7E090DB75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598E6E-0EEC-489C-A6C7-AAC54609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E4F4D1A-73D3-4902-8C26-E732C91F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B04D5B-6343-4FD9-8C4C-FE6A3599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6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1DE36-584D-459E-891C-64B23E9B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A44BA9-22AE-4DA0-8E46-ECDA846B6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548216-8278-41CD-A148-86A88E9004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0B75DC-8EA6-49F6-9332-F1F011CF2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E28B1DE-6D0E-4AEC-9A21-3BD599D3AA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5183CCC-4D87-469B-92EA-5BBFD8FF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15AB71-5F3D-4611-8BD4-B010EF7D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A427B9-5311-4EF7-90AB-2C1C8A39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3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92D0C-5D60-43B7-8970-FDBB8C808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27C5F-0A60-42A9-AB00-C84D72A4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2F95B4-02A9-4036-B47C-D897510A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B06B91-924D-4138-8B36-EA4D24185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8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B9970EE-CBC5-4DD9-84DF-F225737E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F7E3ED-EE1D-47EB-893F-63E16622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787576-61DE-49ED-8842-832142B74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54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437D6-FAC4-4DE4-A8F3-BF6F70387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75EA79-0F3A-4CFC-956C-E16E0E021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833353-35B1-4C53-9858-C2B4AA2BC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6CEDD68-125A-42E3-A23C-D4284CF1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CFF2D8-2F14-4CA1-A0BA-A2E6D401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A6EA64-85DA-445B-B9E1-901365A6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21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C1C92-E2A3-45DD-8C61-C48DA06C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00C64C-B1C1-4279-B300-3F31F08EC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53CE64-7333-45E4-BAA3-D14857AF1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59E698-5B3F-4694-9B75-CC1E1615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4EC4BE-B04E-47DF-A38E-C26369DB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A042EE-4CB2-4038-A993-8C08BA089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45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8DDB099-6E7D-431B-B777-01B9EE1403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EA29F-4A4F-44D8-A7B0-81E3F5B2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E6C267-CDCF-4D3A-8673-E678E727E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4AF75D-7A1E-4AE0-9325-18710ADD2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4EC7F-D67B-4011-BF19-0EC47AA8BDCA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195E1-35B2-4FB0-B459-E837F5EA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071869-0874-4167-B868-E1A4120E8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36EE-3BF9-4C40-8F21-278D3B6E8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0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3C0A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4D28A-0AF0-4E9E-9D43-59DD546D5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9722" y="2508308"/>
            <a:ext cx="9144000" cy="2416030"/>
          </a:xfrm>
        </p:spPr>
        <p:txBody>
          <a:bodyPr>
            <a:noAutofit/>
          </a:bodyPr>
          <a:lstStyle/>
          <a:p>
            <a:r>
              <a:rPr lang="en-US" sz="72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(телефонное, </a:t>
            </a:r>
            <a:r>
              <a:rPr lang="ru-RU" sz="7200" b="1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интеренет</a:t>
            </a:r>
            <a:r>
              <a:rPr lang="ru-RU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72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МОШЕННИЧЕСТВО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41134C-70FA-4958-AE57-E002A6D01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27638"/>
            <a:ext cx="9144000" cy="1655762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08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3183" y="481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>
                <a:solidFill>
                  <a:schemeClr val="accent2"/>
                </a:solidFill>
                <a:latin typeface="Bahnschrift Light SemiCondensed" pitchFamily="34" charset="0"/>
              </a:rPr>
              <a:t>Для того чтобы не стать жертвой мошенничества достаточно следовать вышеуказанным рекомендациям!</a:t>
            </a:r>
            <a:br>
              <a:rPr lang="ru-RU" sz="3200" b="1" u="sng" dirty="0">
                <a:solidFill>
                  <a:schemeClr val="accent2"/>
                </a:solidFill>
                <a:latin typeface="Bahnschrift Light SemiCondensed" pitchFamily="34" charset="0"/>
              </a:rPr>
            </a:br>
            <a:endParaRPr lang="ru-RU" sz="3200" b="1" u="sng" dirty="0">
              <a:solidFill>
                <a:schemeClr val="accent2"/>
              </a:solidFill>
              <a:latin typeface="Bahnschrift Light SemiCondensed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Если в отношении Вас и Ваших близких совершено преступление незамедлительно обратитесь в правоохранительные органы. </a:t>
            </a:r>
          </a:p>
          <a:p>
            <a:r>
              <a:rPr lang="ru-RU" dirty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Постарайтесь сохранить сведения о поступивших от злоумышленников Вам телефонных звонках, смс - сообщениях, переписках в социальных сетях, а также других данных которые смогут помочь правоохранительным органам в установлении и поимки преступников.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algn="ctr"/>
            <a:r>
              <a:rPr lang="ru-RU" sz="5200" dirty="0">
                <a:solidFill>
                  <a:srgbClr val="FF0000"/>
                </a:solidFill>
                <a:latin typeface="Bahnschrift Light SemiCondensed" pitchFamily="34" charset="0"/>
              </a:rPr>
              <a:t>Для Вашей безопасности звоните по телефонам: 102, 112</a:t>
            </a:r>
          </a:p>
          <a:p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06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bg2">
                    <a:lumMod val="75000"/>
                  </a:schemeClr>
                </a:solidFill>
                <a:latin typeface="Bahnschrift Light SemiCondensed" pitchFamily="34" charset="0"/>
              </a:rPr>
              <a:t>Для того чтобы не стать жертвой мошенничества достаточно следовать инструкциям, указанным в данной брошюре!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908927"/>
              </p:ext>
            </p:extLst>
          </p:nvPr>
        </p:nvGraphicFramePr>
        <p:xfrm>
          <a:off x="2256639" y="1781117"/>
          <a:ext cx="8212822" cy="814849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8212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14849">
                <a:tc>
                  <a:txBody>
                    <a:bodyPr/>
                    <a:lstStyle/>
                    <a:p>
                      <a:r>
                        <a:rPr lang="ru-RU" sz="32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</a:rPr>
                        <a:t>            </a:t>
                      </a:r>
                      <a:r>
                        <a:rPr lang="ru-RU" sz="4400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latin typeface="Bahnschrift Light SemiCondensed" pitchFamily="34" charset="0"/>
                        </a:rPr>
                        <a:t>ТИПЫ МОШЕННИЧЕСТВА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23513"/>
              </p:ext>
            </p:extLst>
          </p:nvPr>
        </p:nvGraphicFramePr>
        <p:xfrm>
          <a:off x="2355742" y="2595966"/>
          <a:ext cx="3801777" cy="64008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3801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Light SemiCondensed" pitchFamily="34" charset="0"/>
                        </a:rPr>
                        <a:t>СОТОВЫЙ</a:t>
                      </a:r>
                      <a:r>
                        <a:rPr lang="ru-RU" sz="3600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Light SemiCondensed" pitchFamily="34" charset="0"/>
                        </a:rPr>
                        <a:t> ТЕЛЕФОН</a:t>
                      </a:r>
                      <a:endParaRPr lang="ru-RU" sz="3600" dirty="0">
                        <a:solidFill>
                          <a:schemeClr val="bg1">
                            <a:lumMod val="95000"/>
                          </a:schemeClr>
                        </a:solidFill>
                        <a:latin typeface="Bahnschrift Light SemiCondensed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10475"/>
              </p:ext>
            </p:extLst>
          </p:nvPr>
        </p:nvGraphicFramePr>
        <p:xfrm>
          <a:off x="6904495" y="2595967"/>
          <a:ext cx="4257897" cy="640080"/>
        </p:xfrm>
        <a:graphic>
          <a:graphicData uri="http://schemas.openxmlformats.org/drawingml/2006/table">
            <a:tbl>
              <a:tblPr>
                <a:tableStyleId>{D27102A9-8310-4765-A935-A1911B00CA55}</a:tableStyleId>
              </a:tblPr>
              <a:tblGrid>
                <a:gridCol w="4257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190"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Bahnschrift Light SemiCondensed" pitchFamily="34" charset="0"/>
                        </a:rPr>
                        <a:t>СЕТЬ ИНТЕРНЕТ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79134" y="3244334"/>
            <a:ext cx="505602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РОЗЫГРЫШ ПРИЗОВ                                                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МОЩЕННИЧЕСТВО С КАРТАМИ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ОШИБОЧНЫЙ ПЕРЕВОД ДЕНЕЖНЫХ  СРЕДСТВ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НЕСЧАСТНЫЙ СЛУЧАЙ С РОДСТВЕННИКАМИ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62177" y="3178079"/>
            <a:ext cx="4531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МОШЕННИКИ ПОД ВИДОМ ПОКУПАТЕЛЕЙ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  <a:latin typeface="Bahnschrift Light SemiCondensed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 Light SemiCondensed" pitchFamily="34" charset="0"/>
              </a:rPr>
              <a:t>МОШЕННИЧЕСТВО В СОЦИАЛЬНЫХ СЕТЯХ</a:t>
            </a:r>
          </a:p>
        </p:txBody>
      </p:sp>
    </p:spTree>
    <p:extLst>
      <p:ext uri="{BB962C8B-B14F-4D97-AF65-F5344CB8AC3E}">
        <p14:creationId xmlns:p14="http://schemas.microsoft.com/office/powerpoint/2010/main" val="403903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16238"/>
            <a:ext cx="6124414" cy="1782305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1</a:t>
            </a:r>
            <a:br>
              <a:rPr lang="ru-RU" sz="2000" dirty="0">
                <a:latin typeface="Bahnschrift Light SemiCondensed" pitchFamily="34" charset="0"/>
              </a:rPr>
            </a:br>
            <a:r>
              <a:rPr lang="ru-RU" sz="2000" b="1" dirty="0">
                <a:latin typeface="Bahnschrift Light SemiCondensed" pitchFamily="34" charset="0"/>
              </a:rPr>
              <a:t>Розыгрыш призов!</a:t>
            </a:r>
            <a:br>
              <a:rPr lang="ru-RU" sz="3200" dirty="0">
                <a:latin typeface="Bahnschrift Light SemiCondensed" pitchFamily="34" charset="0"/>
              </a:rPr>
            </a:br>
            <a:endParaRPr lang="ru-RU" sz="32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23.18-22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26" y="1417739"/>
            <a:ext cx="4622333" cy="28690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907558" y="983552"/>
            <a:ext cx="67531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B0F0"/>
                </a:solidFill>
                <a:latin typeface="Bahnschrift Light SemiCondensed" pitchFamily="34" charset="0"/>
                <a:ea typeface="Times New Roman"/>
              </a:rPr>
              <a:t>Вам пришло сообщение о том, что Вы выиграли дорогостоящий подарок и просят перевести деньги за получение приза!</a:t>
            </a:r>
            <a:endParaRPr lang="ru-RU" sz="3600" dirty="0">
              <a:solidFill>
                <a:srgbClr val="00B0F0"/>
              </a:solidFill>
              <a:latin typeface="Bahnschrift Light SemiCondensed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7347" y="4362275"/>
            <a:ext cx="995844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НИКОГДА НИ ПРИ КАКОЙ СИТУАЦИИ НЕ</a:t>
            </a:r>
          </a:p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 ОТПРАВЛЯЙТЕ ДЕНЬГИ НЕЗНАКОМЫМ ЛЮДЯМ!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4884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787" y="0"/>
            <a:ext cx="11763213" cy="1325563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2  Мошенничество с кредитными картами.</a:t>
            </a:r>
            <a:br>
              <a:rPr lang="ru-RU" sz="2400" dirty="0">
                <a:latin typeface="Bahnschrift Light SemiCondensed" pitchFamily="34" charset="0"/>
              </a:rPr>
            </a:br>
            <a:endParaRPr lang="ru-RU" sz="24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moshennichestvo_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90" y="1088481"/>
            <a:ext cx="3950927" cy="23405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949504" y="914400"/>
            <a:ext cx="68137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B0F0"/>
                </a:solidFill>
                <a:latin typeface="Bahnschrift Light SemiCondensed" pitchFamily="34" charset="0"/>
                <a:ea typeface="Times New Roman"/>
              </a:rPr>
              <a:t>Звонящий представляется сотрудником службы безопасности банка и сообщает, что с принадлежащего Вам счета осуществлен перевод. Злоумышленник предлагает предоставить ему  данные Вашей пластикой карты.</a:t>
            </a:r>
            <a:endParaRPr lang="ru-RU" sz="2800" dirty="0">
              <a:solidFill>
                <a:srgbClr val="00B0F0"/>
              </a:solidFill>
              <a:latin typeface="Bahnschrift Light SemiCondensed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6070" y="3775046"/>
            <a:ext cx="105971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НИКОГДА И НИКОМУ НЕ СООБЩАЙТЕ РЕКВИЗИТЫ ВАШЕЙ БАНКОВСКОЙ КАРТЫ И ДРУГИЕ ПЕРСОНАЛЬНЫЕ СВЕДЕНИЯ!!!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919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048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3</a:t>
            </a:r>
            <a:br>
              <a:rPr lang="ru-RU" sz="2000" dirty="0">
                <a:latin typeface="Bahnschrift Light SemiCondensed" pitchFamily="34" charset="0"/>
              </a:rPr>
            </a:br>
            <a:r>
              <a:rPr lang="ru-RU" sz="2000" b="1" dirty="0">
                <a:latin typeface="Bahnschrift Light SemiCondensed" pitchFamily="34" charset="0"/>
              </a:rPr>
              <a:t>Ошибочный перевод денежных средств!</a:t>
            </a:r>
            <a:br>
              <a:rPr lang="ru-RU" sz="2400" dirty="0">
                <a:latin typeface="Bahnschrift Light SemiCondensed" pitchFamily="34" charset="0"/>
              </a:rPr>
            </a:br>
            <a:endParaRPr lang="ru-RU" sz="24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O5Diu83Nro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19" y="1376174"/>
            <a:ext cx="2945500" cy="4351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34438" y="1376173"/>
            <a:ext cx="75249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Вам пришло сообщение о поступлении денежных средств на Ваш счет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.</a:t>
            </a:r>
            <a:r>
              <a:rPr lang="ru-RU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Bahnschrift Light SemiCondensed" pitchFamily="34" charset="0"/>
                <a:ea typeface="Times New Roman"/>
              </a:rPr>
              <a:t> Сразу после этого поступает звонок, звонивший сообщает, что ошибочно перевел Вам деньги и просит вернуть их обратно тем же «Мобильным переводом».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22175" y="2935352"/>
            <a:ext cx="83432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ОШИБКИ НЕ БЫЛО! ДЕНЕГ ВАМ НЕ ПРИСЫЛАЛИ! ПОМНИТЕ, ЧТО ХОЗЯИН ДЕНЕЖНЫХ СРЕДСТВ ВСЕГДА МОЖЕТ ВЕРНУТЬ ИХ, НАПИСАВ ЗАЯВЛЕНИЕ В БАНКЕ!</a:t>
            </a:r>
          </a:p>
          <a:p>
            <a:pPr>
              <a:spcAft>
                <a:spcPts val="0"/>
              </a:spcAft>
            </a:pP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1356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286" y="334130"/>
            <a:ext cx="11773392" cy="744666"/>
          </a:xfrm>
        </p:spPr>
        <p:txBody>
          <a:bodyPr>
            <a:normAutofit fontScale="9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4</a:t>
            </a:r>
            <a:br>
              <a:rPr lang="ru-RU" sz="2000" dirty="0">
                <a:latin typeface="Bahnschrift Light SemiCondensed" pitchFamily="34" charset="0"/>
              </a:rPr>
            </a:br>
            <a:r>
              <a:rPr lang="ru-RU" sz="2000" b="1" dirty="0">
                <a:latin typeface="Bahnschrift Light SemiCondensed" pitchFamily="34" charset="0"/>
              </a:rPr>
              <a:t>Несчастный случай с родственниками</a:t>
            </a:r>
            <a:br>
              <a:rPr lang="ru-RU" sz="2400" dirty="0">
                <a:latin typeface="Bahnschrift Light SemiCondensed" pitchFamily="34" charset="0"/>
              </a:rPr>
            </a:br>
            <a:endParaRPr lang="ru-RU" sz="24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moshennichestvo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78" y="1218905"/>
            <a:ext cx="4535804" cy="31073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951999"/>
              </p:ext>
            </p:extLst>
          </p:nvPr>
        </p:nvGraphicFramePr>
        <p:xfrm>
          <a:off x="5738070" y="595618"/>
          <a:ext cx="6133631" cy="4504888"/>
        </p:xfrm>
        <a:graphic>
          <a:graphicData uri="http://schemas.openxmlformats.org/drawingml/2006/table">
            <a:tbl>
              <a:tblPr firstRow="1" firstCol="1" bandRow="1"/>
              <a:tblGrid>
                <a:gridCol w="6133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4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ahnschrift Light SemiCondensed" pitchFamily="34" charset="0"/>
                          <a:ea typeface="Times New Roman"/>
                          <a:cs typeface="Times New Roman"/>
                        </a:rPr>
                        <a:t>Поступает звонок.  Звонящий представляется сотрудником полиции и сообщает, что Ваш родственник задержан за совершение преступления. Далее з</a:t>
                      </a:r>
                      <a:r>
                        <a:rPr lang="ru-RU" sz="28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ahnschrift Light SemiCondensed" pitchFamily="34" charset="0"/>
                          <a:ea typeface="Times New Roman"/>
                          <a:cs typeface="Times New Roman"/>
                        </a:rPr>
                        <a:t>лоумышленник вымогает у вас взятку, при этом  просит не прерывать телефонный разговор, это необходимо для того, чтобы Вы не могли связаться по телефону с настоящим родственником.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ahnschrift Light SemiCondensed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7070" marR="4707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49928" y="4622334"/>
            <a:ext cx="111302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ВСЯ ЭТА СИТУАЦИЯ ВЫМЕСЕЛ! </a:t>
            </a:r>
          </a:p>
          <a:p>
            <a:pPr algn="ctr">
              <a:spcAft>
                <a:spcPts val="0"/>
              </a:spcAft>
            </a:pP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ВАШЕМУ РОДСТВЕННИКУ НИЧЕГО НЕ УГРОЖАЕТ!</a:t>
            </a:r>
            <a:endParaRPr lang="ru-RU" sz="44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502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26" y="512359"/>
            <a:ext cx="10515600" cy="771671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5  СМС – мошенники!</a:t>
            </a:r>
            <a:br>
              <a:rPr lang="ru-RU" sz="2400" dirty="0">
                <a:latin typeface="Bahnschrift Light SemiCondensed" pitchFamily="34" charset="0"/>
              </a:rPr>
            </a:br>
            <a:endParaRPr lang="ru-RU" sz="24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88391efa5a6f40ada2f9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450" y="5805182"/>
            <a:ext cx="2435044" cy="9218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78840" y="1417739"/>
            <a:ext cx="11323857" cy="2002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На Ваш телефон поступает СМС с текстом «Ваша карта заблокирована, для помощи позвоните по телефону 8800******09». Если вы позвоните по указанному номеру телефону, то злоумышленник представившейся сотрудником банка попросит сообщить реквизиты Вашей банковской карты, а также иные персональные данные, получив которые похитит с Вашего счета денежные средства.</a:t>
            </a:r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841" y="3553712"/>
            <a:ext cx="114196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НИКОГДА НЕ ПЕРЕЗВАНИВАЙТЕ НА НОМЕРА ТЕЛЕФОНОВ УКАЗАННЫЕ В CMC – СООБЩЕНИЯХ! НЕ СООБЩАЙТЕ РЕКВИЗИТЫ ВАШЕЙ БАНКОВСКОЙ КАРТЫ И ДРУГИЕ ПЕРСОНАЛЬНЫЕ СВЕДЕНИЯ!!!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5982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505" y="1"/>
            <a:ext cx="12030181" cy="108619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6</a:t>
            </a:r>
            <a:br>
              <a:rPr lang="ru-RU" sz="2000" dirty="0">
                <a:latin typeface="Bahnschrift Light SemiCondensed" pitchFamily="34" charset="0"/>
              </a:rPr>
            </a:br>
            <a:r>
              <a:rPr lang="ru-RU" sz="2000" b="1" dirty="0">
                <a:latin typeface="Bahnschrift Light SemiCondensed" pitchFamily="34" charset="0"/>
              </a:rPr>
              <a:t>Мошенники под видом покупателей!</a:t>
            </a:r>
            <a:endParaRPr lang="ru-RU" sz="20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d9d82fd66dca16b0132abc0878120f6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18" y="1086191"/>
            <a:ext cx="3291840" cy="3494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59996"/>
              </p:ext>
            </p:extLst>
          </p:nvPr>
        </p:nvGraphicFramePr>
        <p:xfrm>
          <a:off x="4352187" y="1086192"/>
          <a:ext cx="7263793" cy="2987040"/>
        </p:xfrm>
        <a:graphic>
          <a:graphicData uri="http://schemas.openxmlformats.org/drawingml/2006/table">
            <a:tbl>
              <a:tblPr firstRow="1" firstCol="1" bandRow="1"/>
              <a:tblGrid>
                <a:gridCol w="7263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29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Bahnschrift Light SemiCondensed" pitchFamily="34" charset="0"/>
                          <a:ea typeface="Times New Roman"/>
                          <a:cs typeface="Times New Roman"/>
                        </a:rPr>
                        <a:t>Вы разместили товар для продажи в сети Интернет. Злоумышленник звонит и  сообщает, что готов приобрести Ваш товар прямо сейчас, но для этого Вы должны  пройти к ближайшему банкомату и следовать его инструкциям, чтобы помочь ему перевести Вам деньги.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Bahnschrift Light SemiCondensed" pitchFamily="34" charset="0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57591" marR="5759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27442" y="4802312"/>
            <a:ext cx="108467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НИКОГДА НЕ СЛЕДУЙТЕ УКАЗАНИЯМ И ИНСТРУКЦИЯМ ДРУГИХ ЛЮДЕЙ ПРИ РАБОТЕ С ВАШЕЙ БАНКОВСКОЙ КАРТОЙ!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343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254" y="365126"/>
            <a:ext cx="10515600" cy="866368"/>
          </a:xfrm>
        </p:spPr>
        <p:txBody>
          <a:bodyPr>
            <a:normAutofit fontScale="9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Bahnschrift Light SemiCondensed" pitchFamily="34" charset="0"/>
              </a:rPr>
              <a:t>Ситуация 7</a:t>
            </a:r>
            <a:br>
              <a:rPr lang="ru-RU" sz="2000" dirty="0">
                <a:latin typeface="Bahnschrift Light SemiCondensed" pitchFamily="34" charset="0"/>
              </a:rPr>
            </a:br>
            <a:r>
              <a:rPr lang="ru-RU" sz="2000" b="1" dirty="0">
                <a:latin typeface="Bahnschrift Light SemiCondensed" pitchFamily="34" charset="0"/>
              </a:rPr>
              <a:t>Мошенничество в социальных сетях!</a:t>
            </a:r>
            <a:br>
              <a:rPr lang="ru-RU" sz="2400" dirty="0">
                <a:latin typeface="Bahnschrift Light SemiCondensed" pitchFamily="34" charset="0"/>
              </a:rPr>
            </a:br>
            <a:endParaRPr lang="ru-RU" sz="2400" dirty="0">
              <a:latin typeface="Bahnschrift Light SemiCondensed" pitchFamily="34" charset="0"/>
            </a:endParaRPr>
          </a:p>
        </p:txBody>
      </p:sp>
      <p:pic>
        <p:nvPicPr>
          <p:cNvPr id="4" name="Объект 3" descr="C:\Users\1\Desktop\7.jpe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18" y="1303531"/>
            <a:ext cx="3408627" cy="269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C:\Users\1\Desktop\151d2cb06c9fe3e85866e6e3812fe57b16e01f92_75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925" y="4311404"/>
            <a:ext cx="4267631" cy="22556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85646" y="1285769"/>
            <a:ext cx="79579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bg1">
                    <a:lumMod val="95000"/>
                  </a:schemeClr>
                </a:solidFill>
                <a:latin typeface="Bahnschrift Light SemiCondensed" pitchFamily="34" charset="0"/>
                <a:ea typeface="Times New Roman"/>
              </a:rPr>
              <a:t>На Ваш страницу в социальной сети приходит сообщение от Вашего знакомого, друга, родственника  с просьбой срочно перевести ему денежные средства на указанный номер счета или карту.</a:t>
            </a:r>
            <a:endParaRPr lang="ru-RU" sz="2000" dirty="0">
              <a:solidFill>
                <a:schemeClr val="bg1">
                  <a:lumMod val="95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774" y="2441196"/>
            <a:ext cx="76567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Bahnschrift Light SemiCondensed" pitchFamily="34" charset="0"/>
                <a:ea typeface="Times New Roman"/>
              </a:rPr>
              <a:t>НЕ СПЕШИТЕ ПЕРЕВОДИТЬ ДЕНЕЖНЫЕ СРЕДСТВА ПО ПЕРВОЙ ПРОСЬБЕ! УБЕДИТЕСЬ, ЧТО ЭТО ДЕЙСТВИТЕЛЬНО ВАШ ЗНАКОМЫЙ!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Bahnschrift Light SemiCondensed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01835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560</Words>
  <Application>Microsoft Office PowerPoint</Application>
  <PresentationFormat>Широкоэкранный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Bahnschrift Light SemiCondensed</vt:lpstr>
      <vt:lpstr>Calibri</vt:lpstr>
      <vt:lpstr>Calibri Light</vt:lpstr>
      <vt:lpstr>Times New Roman</vt:lpstr>
      <vt:lpstr>Тема Office</vt:lpstr>
      <vt:lpstr>iT  (телефонное, интеренет) - МОШЕННИЧЕСТВО</vt:lpstr>
      <vt:lpstr>Для того чтобы не стать жертвой мошенничества достаточно следовать инструкциям, указанным в данной брошюре! </vt:lpstr>
      <vt:lpstr>Ситуация 1 Розыгрыш призов! </vt:lpstr>
      <vt:lpstr>Ситуация 2  Мошенничество с кредитными картами. </vt:lpstr>
      <vt:lpstr>Ситуация 3 Ошибочный перевод денежных средств! </vt:lpstr>
      <vt:lpstr>Ситуация 4 Несчастный случай с родственниками </vt:lpstr>
      <vt:lpstr>Ситуация 5  СМС – мошенники! </vt:lpstr>
      <vt:lpstr>Ситуация 6 Мошенники под видом покупателей!</vt:lpstr>
      <vt:lpstr>Ситуация 7 Мошенничество в социальных сетях! </vt:lpstr>
      <vt:lpstr>Для того чтобы не стать жертвой мошенничества достаточно следовать вышеуказанным рекомендациям!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Жукова Юлия Анатольевна</cp:lastModifiedBy>
  <cp:revision>36</cp:revision>
  <dcterms:created xsi:type="dcterms:W3CDTF">2021-06-25T08:32:57Z</dcterms:created>
  <dcterms:modified xsi:type="dcterms:W3CDTF">2023-01-26T02:14:27Z</dcterms:modified>
</cp:coreProperties>
</file>